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32404050" cy="25203150"/>
  <p:notesSz cx="6797675" cy="9926638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64582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329164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493746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658328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8229105" algn="l" defTabSz="329164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9874925" algn="l" defTabSz="329164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11520746" algn="l" defTabSz="329164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13166567" algn="l" defTabSz="329164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E24"/>
    <a:srgbClr val="7B4894"/>
    <a:srgbClr val="C83E37"/>
    <a:srgbClr val="638ECF"/>
    <a:srgbClr val="960000"/>
    <a:srgbClr val="BE0000"/>
    <a:srgbClr val="990000"/>
    <a:srgbClr val="CC0000"/>
    <a:srgbClr val="0066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Estilo Médio 3 - Destaqu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Destaqu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édio 4 - Destaqu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Estilo Médio 4 - Destaqu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Estilo Médio 4 - Destaqu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Estilo Médio 4 - Destaqu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Estilo Médio 4 - Destaqu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Destaqu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com Tema 1 - Destaqu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Estilo com Tema 2 - Destaqu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2" autoAdjust="0"/>
    <p:restoredTop sz="95673" autoAdjust="0"/>
  </p:normalViewPr>
  <p:slideViewPr>
    <p:cSldViewPr>
      <p:cViewPr>
        <p:scale>
          <a:sx n="30" d="100"/>
          <a:sy n="30" d="100"/>
        </p:scale>
        <p:origin x="1512" y="0"/>
      </p:cViewPr>
      <p:guideLst>
        <p:guide orient="horz" pos="793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984" y="-6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689A73-38A5-4B53-A790-5BCB10545EC3}" type="datetimeFigureOut">
              <a:rPr lang="pt-PT"/>
              <a:pPr>
                <a:defRPr/>
              </a:pPr>
              <a:t>04/10/16</a:t>
            </a:fld>
            <a:endParaRPr lang="pt-PT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F5F3588-3374-4990-87F6-E0536FBE74EB}" type="slidenum">
              <a:rPr lang="pt-PT"/>
              <a:pPr>
                <a:defRPr/>
              </a:pPr>
              <a:t>‹n.º›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083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4888" y="744538"/>
            <a:ext cx="47879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Clique para editar os estilos de texto do modelo global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F1A0CC-68DB-4D23-A601-5CE1F91FBEF7}" type="slidenum">
              <a:rPr lang="pt-PT"/>
              <a:pPr>
                <a:defRPr/>
              </a:pPr>
              <a:t>‹n.º›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3901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Arial" charset="0"/>
        <a:ea typeface="+mn-ea"/>
        <a:cs typeface="+mn-cs"/>
      </a:defRPr>
    </a:lvl1pPr>
    <a:lvl2pPr marL="1645821" algn="l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Arial" charset="0"/>
        <a:ea typeface="+mn-ea"/>
        <a:cs typeface="+mn-cs"/>
      </a:defRPr>
    </a:lvl2pPr>
    <a:lvl3pPr marL="3291641" algn="l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Arial" charset="0"/>
        <a:ea typeface="+mn-ea"/>
        <a:cs typeface="+mn-cs"/>
      </a:defRPr>
    </a:lvl3pPr>
    <a:lvl4pPr marL="4937462" algn="l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Arial" charset="0"/>
        <a:ea typeface="+mn-ea"/>
        <a:cs typeface="+mn-cs"/>
      </a:defRPr>
    </a:lvl4pPr>
    <a:lvl5pPr marL="6583284" algn="l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Arial" charset="0"/>
        <a:ea typeface="+mn-ea"/>
        <a:cs typeface="+mn-cs"/>
      </a:defRPr>
    </a:lvl5pPr>
    <a:lvl6pPr marL="8229105" algn="l" defTabSz="3291641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9874925" algn="l" defTabSz="3291641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11520746" algn="l" defTabSz="3291641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13166567" algn="l" defTabSz="3291641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9975" y="787400"/>
            <a:ext cx="4787900" cy="3722688"/>
          </a:xfrm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202149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sep"/>
          <p:cNvPicPr/>
          <p:nvPr userDrawn="1"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7263" y="3672583"/>
            <a:ext cx="3240405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98" y="576240"/>
            <a:ext cx="8496944" cy="3058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3291641" rtl="0" eaLnBrk="1" latinLnBrk="0" hangingPunct="1">
        <a:spcBef>
          <a:spcPct val="0"/>
        </a:spcBef>
        <a:buNone/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34365" indent="-1234365" algn="l" defTabSz="3291641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674459" indent="-1028639" algn="l" defTabSz="3291641" rtl="0" eaLnBrk="1" latinLnBrk="0" hangingPunct="1">
        <a:spcBef>
          <a:spcPct val="20000"/>
        </a:spcBef>
        <a:buFont typeface="Arial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552" indent="-822911" algn="l" defTabSz="3291641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373" indent="-822911" algn="l" defTabSz="3291641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194" indent="-822911" algn="l" defTabSz="3291641" rtl="0" eaLnBrk="1" latinLnBrk="0" hangingPunct="1">
        <a:spcBef>
          <a:spcPct val="20000"/>
        </a:spcBef>
        <a:buFont typeface="Arial" pitchFamily="34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014" indent="-822911" algn="l" defTabSz="3291641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7836" indent="-822911" algn="l" defTabSz="3291641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3657" indent="-822911" algn="l" defTabSz="3291641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477" indent="-822911" algn="l" defTabSz="3291641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3291641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21" algn="l" defTabSz="3291641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641" algn="l" defTabSz="3291641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462" algn="l" defTabSz="3291641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284" algn="l" defTabSz="3291641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105" algn="l" defTabSz="3291641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874925" algn="l" defTabSz="3291641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0746" algn="l" defTabSz="3291641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6567" algn="l" defTabSz="3291641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2545" y="10945391"/>
            <a:ext cx="9507117" cy="3366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0657409" y="221960"/>
            <a:ext cx="21112927" cy="299156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29164" tIns="164582" rIns="329164" bIns="164582">
            <a:spAutoFit/>
          </a:bodyPr>
          <a:lstStyle/>
          <a:p>
            <a:pPr defTabSz="2147325">
              <a:spcBef>
                <a:spcPct val="20000"/>
              </a:spcBef>
            </a:pPr>
            <a:r>
              <a:rPr lang="en-US" sz="3200" dirty="0" smtClean="0">
                <a:solidFill>
                  <a:schemeClr val="tx1"/>
                </a:solidFill>
                <a:latin typeface="Gill Sans MT" pitchFamily="34" charset="0"/>
              </a:rPr>
              <a:t>Paper # (Gill Sans MT Font 40)</a:t>
            </a:r>
          </a:p>
          <a:p>
            <a:pPr defTabSz="2147325">
              <a:spcBef>
                <a:spcPct val="20000"/>
              </a:spcBef>
            </a:pPr>
            <a:r>
              <a:rPr lang="en-GB" sz="4400" b="1" dirty="0" smtClean="0">
                <a:solidFill>
                  <a:srgbClr val="ED7E24"/>
                </a:solidFill>
                <a:latin typeface="Gill Sans MT" pitchFamily="34" charset="0"/>
              </a:rPr>
              <a:t>Title of the poster in Text Gill Sans MT Font 44 </a:t>
            </a:r>
            <a:r>
              <a:rPr lang="en-GB" sz="4400" b="1" dirty="0">
                <a:solidFill>
                  <a:srgbClr val="ED7E24"/>
                </a:solidFill>
                <a:latin typeface="Gill Sans MT" pitchFamily="34" charset="0"/>
              </a:rPr>
              <a:t>Title of the poster in Text Gill Sans MT Font </a:t>
            </a:r>
            <a:r>
              <a:rPr lang="en-GB" sz="4400" b="1" dirty="0" smtClean="0">
                <a:solidFill>
                  <a:srgbClr val="ED7E24"/>
                </a:solidFill>
                <a:latin typeface="Gill Sans MT" pitchFamily="34" charset="0"/>
              </a:rPr>
              <a:t>44Title </a:t>
            </a:r>
            <a:r>
              <a:rPr lang="en-GB" sz="4400" b="1" dirty="0">
                <a:solidFill>
                  <a:srgbClr val="ED7E24"/>
                </a:solidFill>
                <a:latin typeface="Gill Sans MT" pitchFamily="34" charset="0"/>
              </a:rPr>
              <a:t>of the poster in Text Gill Sans MT Font </a:t>
            </a:r>
            <a:r>
              <a:rPr lang="en-GB" sz="4400" b="1" dirty="0" smtClean="0">
                <a:solidFill>
                  <a:srgbClr val="ED7E24"/>
                </a:solidFill>
                <a:latin typeface="Gill Sans MT" pitchFamily="34" charset="0"/>
              </a:rPr>
              <a:t>44 </a:t>
            </a:r>
            <a:r>
              <a:rPr lang="en-GB" sz="4400" b="1" dirty="0">
                <a:solidFill>
                  <a:srgbClr val="ED7E24"/>
                </a:solidFill>
                <a:latin typeface="Gill Sans MT" pitchFamily="34" charset="0"/>
              </a:rPr>
              <a:t>Title of the poster in Text Gill Sans MT </a:t>
            </a:r>
            <a:r>
              <a:rPr lang="en-GB" sz="4400" b="1" dirty="0" smtClean="0">
                <a:solidFill>
                  <a:srgbClr val="ED7E24"/>
                </a:solidFill>
                <a:latin typeface="Gill Sans MT" pitchFamily="34" charset="0"/>
              </a:rPr>
              <a:t>Font</a:t>
            </a:r>
            <a:endParaRPr lang="en-US" sz="4400" b="1" dirty="0">
              <a:solidFill>
                <a:srgbClr val="ED7E24"/>
              </a:solidFill>
              <a:latin typeface="Gill Sans MT" pitchFamily="34" charset="0"/>
            </a:endParaRPr>
          </a:p>
        </p:txBody>
      </p:sp>
      <p:sp>
        <p:nvSpPr>
          <p:cNvPr id="26" name="Rectângulo 25"/>
          <p:cNvSpPr/>
          <p:nvPr/>
        </p:nvSpPr>
        <p:spPr>
          <a:xfrm>
            <a:off x="1008337" y="3888607"/>
            <a:ext cx="30243360" cy="2592288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9010" tIns="34505" rIns="69010" bIns="34505" rtlCol="0" anchor="ctr"/>
          <a:lstStyle/>
          <a:p>
            <a:pPr marL="200081">
              <a:defRPr/>
            </a:pPr>
            <a:r>
              <a:rPr lang="pt-PT" sz="4000" b="1" dirty="0" smtClean="0">
                <a:solidFill>
                  <a:schemeClr val="tx1"/>
                </a:solidFill>
                <a:latin typeface="Gill Sans MT" pitchFamily="34" charset="0"/>
              </a:rPr>
              <a:t>John Name1</a:t>
            </a:r>
            <a:r>
              <a:rPr lang="pt-PT" sz="4000" b="1" baseline="30000" dirty="0" smtClean="0">
                <a:solidFill>
                  <a:schemeClr val="tx1"/>
                </a:solidFill>
                <a:latin typeface="Gill Sans MT" pitchFamily="34" charset="0"/>
              </a:rPr>
              <a:t>a</a:t>
            </a:r>
            <a:r>
              <a:rPr lang="pt-PT" sz="4000" b="1" dirty="0" smtClean="0">
                <a:solidFill>
                  <a:schemeClr val="tx1"/>
                </a:solidFill>
                <a:latin typeface="Gill Sans MT" pitchFamily="34" charset="0"/>
              </a:rPr>
              <a:t>,  Jane Name2</a:t>
            </a:r>
            <a:r>
              <a:rPr lang="pt-PT" sz="4000" b="1" baseline="30000" dirty="0" smtClean="0">
                <a:solidFill>
                  <a:schemeClr val="tx1"/>
                </a:solidFill>
                <a:latin typeface="Gill Sans MT" pitchFamily="34" charset="0"/>
              </a:rPr>
              <a:t>b</a:t>
            </a:r>
            <a:r>
              <a:rPr lang="pt-PT" sz="4000" b="1" dirty="0" smtClean="0">
                <a:solidFill>
                  <a:schemeClr val="tx1"/>
                </a:solidFill>
                <a:latin typeface="Gill Sans MT" pitchFamily="34" charset="0"/>
              </a:rPr>
              <a:t> &amp; John Name3</a:t>
            </a:r>
            <a:r>
              <a:rPr lang="pt-PT" sz="4000" b="1" baseline="30000" dirty="0" smtClean="0">
                <a:solidFill>
                  <a:schemeClr val="tx1"/>
                </a:solidFill>
                <a:latin typeface="Gill Sans MT" pitchFamily="34" charset="0"/>
              </a:rPr>
              <a:t>a</a:t>
            </a:r>
            <a:endParaRPr lang="pt-PT" sz="4000" b="1" dirty="0" smtClean="0">
              <a:solidFill>
                <a:schemeClr val="tx1"/>
              </a:solidFill>
              <a:latin typeface="Gill Sans MT" pitchFamily="34" charset="0"/>
            </a:endParaRPr>
          </a:p>
          <a:p>
            <a:pPr marL="200081">
              <a:defRPr/>
            </a:pPr>
            <a:r>
              <a:rPr lang="en-US" sz="4000" baseline="30000" dirty="0" smtClean="0">
                <a:solidFill>
                  <a:schemeClr val="tx1"/>
                </a:solidFill>
                <a:latin typeface="Gill Sans MT" pitchFamily="34" charset="0"/>
              </a:rPr>
              <a:t>a </a:t>
            </a:r>
            <a:r>
              <a:rPr lang="en-US" sz="4000" dirty="0" smtClean="0">
                <a:solidFill>
                  <a:schemeClr val="tx1"/>
                </a:solidFill>
                <a:latin typeface="Gill Sans MT" pitchFamily="34" charset="0"/>
              </a:rPr>
              <a:t>Department of Production, University of the World</a:t>
            </a:r>
          </a:p>
          <a:p>
            <a:pPr marL="200081">
              <a:defRPr/>
            </a:pPr>
            <a:r>
              <a:rPr lang="en-US" sz="4000" baseline="30000" dirty="0" smtClean="0">
                <a:solidFill>
                  <a:schemeClr val="tx1"/>
                </a:solidFill>
                <a:latin typeface="Gill Sans MT" pitchFamily="34" charset="0"/>
              </a:rPr>
              <a:t>b</a:t>
            </a:r>
            <a:r>
              <a:rPr lang="en-US" sz="4000" dirty="0" smtClean="0">
                <a:solidFill>
                  <a:schemeClr val="tx1"/>
                </a:solidFill>
                <a:latin typeface="Gill Sans MT" pitchFamily="34" charset="0"/>
              </a:rPr>
              <a:t> Home of Department, USA</a:t>
            </a:r>
            <a:endParaRPr lang="pt-PT" sz="4000" baseline="30000" dirty="0">
              <a:solidFill>
                <a:schemeClr val="tx1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40385" y="6336879"/>
            <a:ext cx="28976425" cy="204900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29164" tIns="164582" rIns="329164" bIns="164582">
            <a:spAutoFit/>
          </a:bodyPr>
          <a:lstStyle/>
          <a:p>
            <a:pPr defTabSz="2147325">
              <a:spcBef>
                <a:spcPts val="0"/>
              </a:spcBef>
              <a:spcAft>
                <a:spcPts val="906"/>
              </a:spcAft>
            </a:pPr>
            <a:r>
              <a:rPr lang="en-US" sz="4000" dirty="0" smtClean="0">
                <a:solidFill>
                  <a:srgbClr val="ED7E24"/>
                </a:solidFill>
                <a:latin typeface="+mj-lt"/>
              </a:rPr>
              <a:t>introduction (Text Gill Sans font 40)</a:t>
            </a:r>
          </a:p>
          <a:p>
            <a:pPr defTabSz="2147325"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Text Gill Sans font 32</a:t>
            </a:r>
          </a:p>
          <a:p>
            <a:pPr defTabSz="2147325">
              <a:spcBef>
                <a:spcPts val="0"/>
              </a:spcBef>
            </a:pPr>
            <a:r>
              <a:rPr lang="en-GB" sz="3200" dirty="0" smtClean="0">
                <a:latin typeface="+mj-lt"/>
              </a:rPr>
              <a:t>Characterization and evaluation of musculoskeletal complaints in nurses who provide home-based care and belong to Health Centres of northern Portugal</a:t>
            </a:r>
            <a:endParaRPr lang="en-US" sz="3200" dirty="0">
              <a:solidFill>
                <a:srgbClr val="006699"/>
              </a:solidFill>
              <a:latin typeface="+mj-lt"/>
            </a:endParaRPr>
          </a:p>
        </p:txBody>
      </p:sp>
      <p:sp>
        <p:nvSpPr>
          <p:cNvPr id="28" name="Rectângulo arredondado 27"/>
          <p:cNvSpPr/>
          <p:nvPr/>
        </p:nvSpPr>
        <p:spPr>
          <a:xfrm>
            <a:off x="1008337" y="6264871"/>
            <a:ext cx="30387376" cy="3611922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10" tIns="34505" rIns="69010" bIns="34505" rtlCol="0" anchor="ctr"/>
          <a:lstStyle/>
          <a:p>
            <a:endParaRPr lang="pt-PT">
              <a:latin typeface="+mj-lt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512393" y="10441335"/>
            <a:ext cx="18434048" cy="284845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29164" tIns="164582" rIns="329164" bIns="164582">
            <a:spAutoFit/>
          </a:bodyPr>
          <a:lstStyle/>
          <a:p>
            <a:pPr defTabSz="2147325">
              <a:lnSpc>
                <a:spcPct val="150000"/>
              </a:lnSpc>
              <a:spcBef>
                <a:spcPts val="0"/>
              </a:spcBef>
              <a:spcAft>
                <a:spcPts val="906"/>
              </a:spcAft>
            </a:pPr>
            <a:r>
              <a:rPr lang="en-US" sz="4000" dirty="0" smtClean="0">
                <a:solidFill>
                  <a:srgbClr val="ED7E24"/>
                </a:solidFill>
                <a:latin typeface="+mj-lt"/>
              </a:rPr>
              <a:t>materials and method (Text Gill Sans font 40)</a:t>
            </a:r>
          </a:p>
          <a:p>
            <a:pPr defTabSz="2147325">
              <a:spcBef>
                <a:spcPts val="0"/>
              </a:spcBef>
            </a:pPr>
            <a:r>
              <a:rPr lang="en-US" sz="3200" dirty="0" smtClean="0">
                <a:solidFill>
                  <a:prstClr val="black"/>
                </a:solidFill>
                <a:latin typeface="+mj-lt"/>
              </a:rPr>
              <a:t>Text Gill Sans font 32</a:t>
            </a:r>
          </a:p>
          <a:p>
            <a:pPr defTabSz="2147325">
              <a:spcBef>
                <a:spcPts val="0"/>
              </a:spcBef>
            </a:pPr>
            <a:r>
              <a:rPr lang="en-GB" sz="3200" dirty="0" smtClean="0">
                <a:solidFill>
                  <a:prstClr val="black"/>
                </a:solidFill>
                <a:latin typeface="+mj-lt"/>
              </a:rPr>
              <a:t>Characterization and evaluation of musculoskeletal complaints in nurses who provide home-based care and belong to Health Centres of northern Portugal</a:t>
            </a:r>
            <a:endParaRPr lang="en-US" sz="3200" dirty="0">
              <a:solidFill>
                <a:srgbClr val="006699"/>
              </a:solidFill>
              <a:latin typeface="+mj-lt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656409" y="17570127"/>
            <a:ext cx="29247371" cy="2356009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29164" tIns="164582" rIns="329164" bIns="164582">
            <a:spAutoFit/>
          </a:bodyPr>
          <a:lstStyle/>
          <a:p>
            <a:pPr defTabSz="2147325">
              <a:lnSpc>
                <a:spcPct val="150000"/>
              </a:lnSpc>
              <a:spcBef>
                <a:spcPts val="0"/>
              </a:spcBef>
              <a:spcAft>
                <a:spcPts val="906"/>
              </a:spcAft>
            </a:pPr>
            <a:r>
              <a:rPr lang="en-US" sz="4000" dirty="0" smtClean="0">
                <a:solidFill>
                  <a:srgbClr val="ED7E24"/>
                </a:solidFill>
                <a:latin typeface="+mj-lt"/>
              </a:rPr>
              <a:t>results and discussion (Text Gill Sans font 40)</a:t>
            </a:r>
          </a:p>
          <a:p>
            <a:pPr defTabSz="2147325">
              <a:spcBef>
                <a:spcPts val="0"/>
              </a:spcBef>
            </a:pPr>
            <a:r>
              <a:rPr lang="en-US" sz="3200" dirty="0" smtClean="0">
                <a:solidFill>
                  <a:prstClr val="black"/>
                </a:solidFill>
                <a:latin typeface="+mj-lt"/>
              </a:rPr>
              <a:t>Text Gill Sans font 32</a:t>
            </a:r>
          </a:p>
          <a:p>
            <a:pPr defTabSz="2147325">
              <a:spcBef>
                <a:spcPts val="0"/>
              </a:spcBef>
            </a:pPr>
            <a:r>
              <a:rPr lang="en-GB" sz="3200" dirty="0" smtClean="0">
                <a:solidFill>
                  <a:prstClr val="black"/>
                </a:solidFill>
                <a:latin typeface="+mj-lt"/>
              </a:rPr>
              <a:t>Characterization and evaluation of musculoskeletal complaints in nurses who provide home-based care and belong to Health Centres of northern Portugal</a:t>
            </a:r>
            <a:endParaRPr lang="en-US" sz="3200" dirty="0">
              <a:solidFill>
                <a:srgbClr val="006699"/>
              </a:solidFill>
              <a:latin typeface="+mj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2106681" y="14833823"/>
            <a:ext cx="5410041" cy="562126"/>
          </a:xfrm>
          <a:prstGeom prst="rect">
            <a:avLst/>
          </a:prstGeom>
          <a:noFill/>
        </p:spPr>
        <p:txBody>
          <a:bodyPr wrap="none" lIns="69010" tIns="34505" rIns="69010" bIns="34505" rtlCol="0">
            <a:spAutoFit/>
          </a:bodyPr>
          <a:lstStyle/>
          <a:p>
            <a:r>
              <a:rPr lang="pt-PT" sz="3200" dirty="0" smtClean="0">
                <a:latin typeface="+mj-lt"/>
              </a:rPr>
              <a:t>Figure 1 – </a:t>
            </a:r>
            <a:r>
              <a:rPr lang="pt-PT" sz="3200" dirty="0" err="1" smtClean="0">
                <a:latin typeface="+mj-lt"/>
              </a:rPr>
              <a:t>Text</a:t>
            </a:r>
            <a:r>
              <a:rPr lang="pt-PT" sz="3200" dirty="0" smtClean="0">
                <a:latin typeface="+mj-lt"/>
              </a:rPr>
              <a:t> </a:t>
            </a:r>
            <a:r>
              <a:rPr lang="pt-PT" sz="3200" dirty="0" err="1" smtClean="0">
                <a:latin typeface="+mj-lt"/>
              </a:rPr>
              <a:t>Gill</a:t>
            </a:r>
            <a:r>
              <a:rPr lang="pt-PT" sz="3200" dirty="0" smtClean="0">
                <a:latin typeface="+mj-lt"/>
              </a:rPr>
              <a:t> </a:t>
            </a:r>
            <a:r>
              <a:rPr lang="pt-PT" sz="3200" dirty="0" err="1" smtClean="0">
                <a:latin typeface="+mj-lt"/>
              </a:rPr>
              <a:t>Sans</a:t>
            </a:r>
            <a:r>
              <a:rPr lang="pt-PT" sz="3200" dirty="0" smtClean="0">
                <a:latin typeface="+mj-lt"/>
              </a:rPr>
              <a:t> </a:t>
            </a:r>
            <a:r>
              <a:rPr lang="pt-PT" sz="2800" dirty="0" err="1" smtClean="0">
                <a:latin typeface="+mj-lt"/>
              </a:rPr>
              <a:t>font</a:t>
            </a:r>
            <a:r>
              <a:rPr lang="pt-PT" sz="3200" dirty="0" smtClean="0">
                <a:latin typeface="+mj-lt"/>
              </a:rPr>
              <a:t> </a:t>
            </a:r>
            <a:r>
              <a:rPr lang="pt-PT" sz="2800" dirty="0" smtClean="0">
                <a:latin typeface="+mj-lt"/>
              </a:rPr>
              <a:t>28</a:t>
            </a:r>
            <a:endParaRPr lang="pt-PT" sz="2800" dirty="0">
              <a:latin typeface="+mj-lt"/>
            </a:endParaRPr>
          </a:p>
        </p:txBody>
      </p:sp>
      <p:sp>
        <p:nvSpPr>
          <p:cNvPr id="19" name="Rectângulo arredondado 18"/>
          <p:cNvSpPr/>
          <p:nvPr/>
        </p:nvSpPr>
        <p:spPr>
          <a:xfrm>
            <a:off x="936329" y="10297319"/>
            <a:ext cx="30531392" cy="6624736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10" tIns="34505" rIns="69010" bIns="34505" rtlCol="0" anchor="ctr"/>
          <a:lstStyle/>
          <a:p>
            <a:endParaRPr lang="pt-PT">
              <a:latin typeface="+mj-lt"/>
            </a:endParaRPr>
          </a:p>
        </p:txBody>
      </p:sp>
      <p:sp>
        <p:nvSpPr>
          <p:cNvPr id="20" name="Rectângulo arredondado 19"/>
          <p:cNvSpPr/>
          <p:nvPr/>
        </p:nvSpPr>
        <p:spPr>
          <a:xfrm>
            <a:off x="936329" y="17354103"/>
            <a:ext cx="30675408" cy="36004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10" tIns="34505" rIns="69010" bIns="34505" rtlCol="0" anchor="ctr"/>
          <a:lstStyle/>
          <a:p>
            <a:endParaRPr lang="pt-PT">
              <a:latin typeface="+mj-lt"/>
            </a:endParaRPr>
          </a:p>
        </p:txBody>
      </p:sp>
      <p:sp>
        <p:nvSpPr>
          <p:cNvPr id="22" name="Rectângulo arredondado 21"/>
          <p:cNvSpPr/>
          <p:nvPr/>
        </p:nvSpPr>
        <p:spPr>
          <a:xfrm>
            <a:off x="1008337" y="21458559"/>
            <a:ext cx="30747416" cy="3024336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10" tIns="34505" rIns="69010" bIns="34505" rtlCol="0" anchor="ctr"/>
          <a:lstStyle/>
          <a:p>
            <a:endParaRPr lang="pt-PT" sz="4800">
              <a:latin typeface="+mj-lt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1440385" y="21674583"/>
            <a:ext cx="28678467" cy="2356009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29164" tIns="164582" rIns="329164" bIns="164582">
            <a:spAutoFit/>
          </a:bodyPr>
          <a:lstStyle/>
          <a:p>
            <a:pPr defTabSz="2147325">
              <a:lnSpc>
                <a:spcPct val="150000"/>
              </a:lnSpc>
              <a:spcBef>
                <a:spcPts val="0"/>
              </a:spcBef>
              <a:spcAft>
                <a:spcPts val="906"/>
              </a:spcAft>
            </a:pPr>
            <a:r>
              <a:rPr lang="en-US" sz="4000" dirty="0" smtClean="0">
                <a:solidFill>
                  <a:srgbClr val="ED7E24"/>
                </a:solidFill>
                <a:latin typeface="+mj-lt"/>
              </a:rPr>
              <a:t>conclusions (Text Gill Sans font 40)</a:t>
            </a:r>
          </a:p>
          <a:p>
            <a:pPr defTabSz="2147325">
              <a:spcBef>
                <a:spcPts val="0"/>
              </a:spcBef>
            </a:pPr>
            <a:r>
              <a:rPr lang="en-US" sz="3200" dirty="0" smtClean="0">
                <a:solidFill>
                  <a:prstClr val="black"/>
                </a:solidFill>
                <a:latin typeface="+mj-lt"/>
              </a:rPr>
              <a:t>Text Gill Sans font  32</a:t>
            </a:r>
          </a:p>
          <a:p>
            <a:pPr defTabSz="2147325">
              <a:spcBef>
                <a:spcPts val="0"/>
              </a:spcBef>
            </a:pPr>
            <a:r>
              <a:rPr lang="en-GB" sz="3200" dirty="0" smtClean="0">
                <a:solidFill>
                  <a:prstClr val="black"/>
                </a:solidFill>
                <a:latin typeface="+mj-lt"/>
              </a:rPr>
              <a:t>Characterization and evaluation of musculoskeletal complaints in nurses who provide home-based care and belong to Health Centres of northern Portugal</a:t>
            </a:r>
            <a:endParaRPr lang="en-US" sz="3200" dirty="0">
              <a:solidFill>
                <a:srgbClr val="006699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19813" y="2487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10115</TotalTime>
  <Words>218</Words>
  <Application>Microsoft Macintosh PowerPoint</Application>
  <PresentationFormat>Personalizar</PresentationFormat>
  <Paragraphs>18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Tema do Office</vt:lpstr>
      <vt:lpstr>Apresentação do PowerPoint</vt:lpstr>
    </vt:vector>
  </TitlesOfParts>
  <Company>Universidade do Minho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Procolo FCCN/1-5</dc:creator>
  <cp:lastModifiedBy>Nuno Costa</cp:lastModifiedBy>
  <cp:revision>321</cp:revision>
  <dcterms:created xsi:type="dcterms:W3CDTF">2006-01-22T19:03:48Z</dcterms:created>
  <dcterms:modified xsi:type="dcterms:W3CDTF">2016-10-04T10:30:02Z</dcterms:modified>
</cp:coreProperties>
</file>